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305" r:id="rId5"/>
    <p:sldId id="311" r:id="rId6"/>
    <p:sldId id="312" r:id="rId7"/>
    <p:sldId id="316" r:id="rId8"/>
    <p:sldId id="314" r:id="rId9"/>
    <p:sldId id="313" r:id="rId10"/>
    <p:sldId id="315" r:id="rId11"/>
    <p:sldId id="317" r:id="rId12"/>
    <p:sldId id="318" r:id="rId13"/>
    <p:sldId id="319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20" r:id="rId2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A1A00-0DB1-4509-8CB4-AB4B841F4B89}" type="datetime1">
              <a:rPr lang="es-ES" smtClean="0"/>
              <a:t>22/05/2022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FEAC8-304B-462C-A233-CC7703D6F25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34306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22T18:13:07.7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1,'4322'0,"-4289"0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8:15:18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8:15:20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22T18:13:14.3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0,'4133'0,"-4101"0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22T18:13:29.4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1,'21'1320,"-8"-665,21 1268,-33-1891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22T18:13:35.3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1,'36'1943,"-22"-974,6 167,-19-1112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8:15:15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8:15:16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24575,'6'0'0,"16"6"0,4 3-8191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8:15:17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8:15:17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8:15:18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4B582-7B57-420E-9118-CD1E9389AF7C}" type="datetime1">
              <a:rPr lang="es-ES" smtClean="0"/>
              <a:t>22/05/2022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34C28-DDE3-4862-81B8-C50E9E09DF8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97264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8189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2706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34418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6435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3951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1858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6386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228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0257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7410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7903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1970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8608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6189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1476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8827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43333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0870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30639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3182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8E88A6-A0F4-4F3F-8886-043CEEF92AA3}" type="datetime1">
              <a:rPr lang="es-ES" noProof="0" smtClean="0"/>
              <a:t>22/05/2022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35ABD2-E0E8-48C9-BE68-90A2759872C1}" type="datetime1">
              <a:rPr lang="es-ES" noProof="0" smtClean="0"/>
              <a:t>22/05/2022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BB4F6C-0D31-4C75-B304-4F23E13B0537}" type="datetime1">
              <a:rPr lang="es-ES" noProof="0" smtClean="0"/>
              <a:t>22/05/2022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9CF878-6068-45DE-B0AC-284E36A9D3DF}" type="datetime1">
              <a:rPr lang="es-ES" noProof="0" smtClean="0"/>
              <a:t>22/05/2022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1" name="Cuadro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Cuadro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DCBDCA-8503-4A6B-AC01-08CFA53CBD63}" type="datetime1">
              <a:rPr lang="es-ES" noProof="0" smtClean="0"/>
              <a:t>22/05/2022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13D774-9BDA-4705-8043-6020C8F3BE9E}" type="datetime1">
              <a:rPr lang="es-ES" noProof="0" smtClean="0"/>
              <a:t>22/05/2022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n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n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1FE546-2C0A-4360-9661-C471E7FE73BD}" type="datetime1">
              <a:rPr lang="es-ES" noProof="0" smtClean="0"/>
              <a:t>22/05/2022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219250-FE8E-4C0D-A38C-4A0BB9336840}" type="datetime1">
              <a:rPr lang="es-ES" noProof="0" smtClean="0"/>
              <a:t>22/05/2022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9C8A25-7E48-4820-A5CB-ADD2216177A3}" type="datetime1">
              <a:rPr lang="es-ES" noProof="0" smtClean="0"/>
              <a:t>22/05/2022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383C00-C1E0-4B9E-89C4-5972993A3AD3}" type="datetime1">
              <a:rPr lang="es-ES" noProof="0" smtClean="0"/>
              <a:t>22/05/2022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66A44A-7F50-4256-87C4-21485FD59CFC}" type="datetime1">
              <a:rPr lang="es-ES" noProof="0" smtClean="0"/>
              <a:t>22/05/2022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BD1E62-B0D1-4D6A-8FBC-B294429C8562}" type="datetime1">
              <a:rPr lang="es-ES" noProof="0" smtClean="0"/>
              <a:t>22/05/2022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n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2B13F1-46AB-46D7-A0E1-0F126D48BD68}" type="datetime1">
              <a:rPr lang="es-ES" noProof="0" smtClean="0"/>
              <a:t>22/05/2022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34B6BE-3C46-42B6-984C-12757AD9BF90}" type="datetime1">
              <a:rPr lang="es-ES" noProof="0" smtClean="0"/>
              <a:t>22/05/2022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CD4B36-7091-4648-89BC-530D505FB2A5}" type="datetime1">
              <a:rPr lang="es-ES" noProof="0" smtClean="0"/>
              <a:t>22/05/2022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7BECC-210C-451A-95F6-6BDC3A2E1F4B}" type="datetime1">
              <a:rPr lang="es-ES" noProof="0" smtClean="0"/>
              <a:t>22/05/2022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9559D4-D859-4E57-A1F2-11C644F2E9F9}" type="datetime1">
              <a:rPr lang="es-ES" noProof="0" smtClean="0"/>
              <a:t>22/05/2022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F53B7C01-13B8-49C7-B04C-32548464F873}" type="datetime1">
              <a:rPr lang="es-ES" noProof="0" smtClean="0"/>
              <a:t>22/05/2022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gi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gif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9.png"/><Relationship Id="rId18" Type="http://schemas.openxmlformats.org/officeDocument/2006/relationships/image" Target="../media/image31.png"/><Relationship Id="rId3" Type="http://schemas.openxmlformats.org/officeDocument/2006/relationships/image" Target="../media/image24.png"/><Relationship Id="rId21" Type="http://schemas.openxmlformats.org/officeDocument/2006/relationships/customXml" Target="../ink/ink11.xml"/><Relationship Id="rId7" Type="http://schemas.openxmlformats.org/officeDocument/2006/relationships/image" Target="../media/image26.png"/><Relationship Id="rId12" Type="http://schemas.openxmlformats.org/officeDocument/2006/relationships/customXml" Target="../ink/ink5.xml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17.xml"/><Relationship Id="rId16" Type="http://schemas.openxmlformats.org/officeDocument/2006/relationships/customXml" Target="../ink/ink7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openxmlformats.org/officeDocument/2006/relationships/customXml" Target="../ink/ink4.xml"/><Relationship Id="rId19" Type="http://schemas.openxmlformats.org/officeDocument/2006/relationships/customXml" Target="../ink/ink9.xml"/><Relationship Id="rId4" Type="http://schemas.openxmlformats.org/officeDocument/2006/relationships/customXml" Target="../ink/ink1.xml"/><Relationship Id="rId9" Type="http://schemas.openxmlformats.org/officeDocument/2006/relationships/image" Target="../media/image27.png"/><Relationship Id="rId14" Type="http://schemas.openxmlformats.org/officeDocument/2006/relationships/customXml" Target="../ink/ink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orma libre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 rtlCol="0">
            <a:normAutofit/>
          </a:bodyPr>
          <a:lstStyle/>
          <a:p>
            <a:pPr algn="l"/>
            <a:r>
              <a:rPr lang="es-ES" sz="4400" dirty="0"/>
              <a:t>Introducción</a:t>
            </a:r>
            <a:r>
              <a:rPr lang="es-GT" sz="4400" dirty="0"/>
              <a:t> a la Memoria dinámica</a:t>
            </a:r>
            <a:endParaRPr lang="es-ES" sz="44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 rtlCol="0">
            <a:normAutofit/>
          </a:bodyPr>
          <a:lstStyle/>
          <a:p>
            <a:pPr algn="l" rtl="0"/>
            <a:r>
              <a:rPr lang="es-ES" sz="1800" dirty="0">
                <a:solidFill>
                  <a:srgbClr val="FC05CB"/>
                </a:solidFill>
              </a:rPr>
              <a:t>Estructuras de datos lineales</a:t>
            </a:r>
          </a:p>
        </p:txBody>
      </p:sp>
      <p:pic>
        <p:nvPicPr>
          <p:cNvPr id="5" name="Imagen 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7DDB9196-6B51-2D71-7C68-612854006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3469" y="433559"/>
            <a:ext cx="2919400" cy="2919400"/>
          </a:xfrm>
          <a:prstGeom prst="rect">
            <a:avLst/>
          </a:prstGeom>
        </p:spPr>
      </p:pic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D4AE90C2-AA98-3862-B789-5F87A902F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1854" y="4009771"/>
            <a:ext cx="2602629" cy="23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25951"/>
            <a:ext cx="10353762" cy="1257300"/>
          </a:xfrm>
        </p:spPr>
        <p:txBody>
          <a:bodyPr rtlCol="0">
            <a:normAutofit/>
          </a:bodyPr>
          <a:lstStyle/>
          <a:p>
            <a:r>
              <a:rPr lang="es-ES" dirty="0"/>
              <a:t>Ejemplos de memoria Dinámica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274CACA1-D96B-7C4B-D3FA-D4F8910F8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637" y="4373000"/>
            <a:ext cx="2005379" cy="1803495"/>
          </a:xfrm>
          <a:prstGeom prst="rect">
            <a:avLst/>
          </a:prstGeom>
        </p:spPr>
      </p:pic>
      <p:pic>
        <p:nvPicPr>
          <p:cNvPr id="9" name="Imagen 8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A25FF7FD-DC1B-1CD5-DEBA-4F3B4BF07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31"/>
          <a:stretch/>
        </p:blipFill>
        <p:spPr>
          <a:xfrm>
            <a:off x="1938552" y="4220308"/>
            <a:ext cx="2273983" cy="2191429"/>
          </a:xfrm>
          <a:prstGeom prst="rect">
            <a:avLst/>
          </a:prstGeom>
        </p:spPr>
      </p:pic>
      <p:pic>
        <p:nvPicPr>
          <p:cNvPr id="4098" name="Picture 2" descr="agregar al inicio">
            <a:extLst>
              <a:ext uri="{FF2B5EF4-FFF2-40B4-BE49-F238E27FC236}">
                <a16:creationId xmlns:a16="http://schemas.microsoft.com/office/drawing/2014/main" id="{1B820B78-E6D0-E01D-92C3-407046B16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55" y="1609918"/>
            <a:ext cx="48958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gregar al inicio">
            <a:extLst>
              <a:ext uri="{FF2B5EF4-FFF2-40B4-BE49-F238E27FC236}">
                <a16:creationId xmlns:a16="http://schemas.microsoft.com/office/drawing/2014/main" id="{5FF8F7F6-74FB-2106-D04E-618586E6D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157" y="1602301"/>
            <a:ext cx="47244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B7F7717-A71F-6FBE-F279-D5482290A84C}"/>
              </a:ext>
            </a:extLst>
          </p:cNvPr>
          <p:cNvSpPr txBox="1"/>
          <p:nvPr/>
        </p:nvSpPr>
        <p:spPr>
          <a:xfrm>
            <a:off x="1987050" y="3303456"/>
            <a:ext cx="2855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400" dirty="0"/>
              <a:t>Lista enlazada simple</a:t>
            </a:r>
            <a:endParaRPr lang="en-U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BD63692-1D62-00FC-0B76-60B87F247A92}"/>
              </a:ext>
            </a:extLst>
          </p:cNvPr>
          <p:cNvSpPr txBox="1"/>
          <p:nvPr/>
        </p:nvSpPr>
        <p:spPr>
          <a:xfrm>
            <a:off x="7779010" y="3351688"/>
            <a:ext cx="2855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400" dirty="0"/>
              <a:t>Lista enlazada doble</a:t>
            </a:r>
            <a:endParaRPr lang="en-US" sz="24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74D57C-8969-3396-8E58-C3894C3B3E85}"/>
              </a:ext>
            </a:extLst>
          </p:cNvPr>
          <p:cNvSpPr txBox="1"/>
          <p:nvPr/>
        </p:nvSpPr>
        <p:spPr>
          <a:xfrm>
            <a:off x="4441513" y="5025725"/>
            <a:ext cx="974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400" dirty="0"/>
              <a:t>Pila</a:t>
            </a:r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E78D6A1-743C-F6E7-02DD-AF90DB1AC1E1}"/>
              </a:ext>
            </a:extLst>
          </p:cNvPr>
          <p:cNvSpPr txBox="1"/>
          <p:nvPr/>
        </p:nvSpPr>
        <p:spPr>
          <a:xfrm>
            <a:off x="9753948" y="5025725"/>
            <a:ext cx="1761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400" dirty="0"/>
              <a:t>Cola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19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753" y="259308"/>
            <a:ext cx="3815466" cy="15831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z="3200" b="1" kern="1200" dirty="0"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Programación orientada a objetos (POO)</a:t>
            </a:r>
          </a:p>
        </p:txBody>
      </p:sp>
      <p:pic>
        <p:nvPicPr>
          <p:cNvPr id="1026" name="Picture 2" descr="PILARES DE LA PROGRAMACION ORIENTADA A OBJETOS - Programacion Orientada a  Objetos">
            <a:extLst>
              <a:ext uri="{FF2B5EF4-FFF2-40B4-BE49-F238E27FC236}">
                <a16:creationId xmlns:a16="http://schemas.microsoft.com/office/drawing/2014/main" id="{7305AD17-D0AB-CA20-7F3D-6ECEEB64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4886" y="609600"/>
            <a:ext cx="5713417" cy="508000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BD63692-1D62-00FC-0B76-60B87F247A92}"/>
              </a:ext>
            </a:extLst>
          </p:cNvPr>
          <p:cNvSpPr txBox="1"/>
          <p:nvPr/>
        </p:nvSpPr>
        <p:spPr>
          <a:xfrm>
            <a:off x="900753" y="2074460"/>
            <a:ext cx="3706889" cy="361514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s-ES" sz="2400" b="1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La POO es una forma especial de programar, este paradigma de programación es cercano a cómo expresamos las cosas en la vida real en nuestro día a día.  Existen 4 pilares en la programación orientada a objetos, los cuales son:</a:t>
            </a:r>
          </a:p>
        </p:txBody>
      </p:sp>
    </p:spTree>
    <p:extLst>
      <p:ext uri="{BB962C8B-B14F-4D97-AF65-F5344CB8AC3E}">
        <p14:creationId xmlns:p14="http://schemas.microsoft.com/office/powerpoint/2010/main" val="3244777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645" y="572447"/>
            <a:ext cx="4116322" cy="1082722"/>
          </a:xfrm>
        </p:spPr>
        <p:txBody>
          <a:bodyPr rtlCol="0" anchor="b">
            <a:normAutofit/>
          </a:bodyPr>
          <a:lstStyle/>
          <a:p>
            <a:r>
              <a:rPr lang="es-ES" sz="4800" b="1" dirty="0"/>
              <a:t>Tipos de Datos</a:t>
            </a:r>
          </a:p>
        </p:txBody>
      </p:sp>
      <p:pic>
        <p:nvPicPr>
          <p:cNvPr id="2050" name="Picture 2" descr="TIPOS DE VARIABLES - YouTube">
            <a:extLst>
              <a:ext uri="{FF2B5EF4-FFF2-40B4-BE49-F238E27FC236}">
                <a16:creationId xmlns:a16="http://schemas.microsoft.com/office/drawing/2014/main" id="{E12843D0-F0D6-2EA5-F4C1-8DF67A897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5968" y="1127883"/>
            <a:ext cx="7635006" cy="42946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B7F7717-A71F-6FBE-F279-D5482290A84C}"/>
              </a:ext>
            </a:extLst>
          </p:cNvPr>
          <p:cNvSpPr txBox="1"/>
          <p:nvPr/>
        </p:nvSpPr>
        <p:spPr>
          <a:xfrm>
            <a:off x="504361" y="2006221"/>
            <a:ext cx="3706889" cy="36833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rtlCol="0" anchor="t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GT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</a:rPr>
              <a:t>Es un atributo de los datos que indica al ordenador sobre la clase de datos que se va a manejar.</a:t>
            </a:r>
            <a:endParaRPr lang="en-US" sz="28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693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b="1" kern="1200"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TDA</a:t>
            </a:r>
          </a:p>
        </p:txBody>
      </p:sp>
      <p:pic>
        <p:nvPicPr>
          <p:cNvPr id="4098" name="Picture 2" descr="TDA | ~ Introduccíon a la Programación ~">
            <a:extLst>
              <a:ext uri="{FF2B5EF4-FFF2-40B4-BE49-F238E27FC236}">
                <a16:creationId xmlns:a16="http://schemas.microsoft.com/office/drawing/2014/main" id="{6E8F8A2A-F12F-AA41-DBCF-3B866DE6A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3795" y="2339667"/>
            <a:ext cx="4856841" cy="309623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B7F7717-A71F-6FBE-F279-D5482290A84C}"/>
              </a:ext>
            </a:extLst>
          </p:cNvPr>
          <p:cNvSpPr txBox="1"/>
          <p:nvPr/>
        </p:nvSpPr>
        <p:spPr>
          <a:xfrm>
            <a:off x="6410716" y="2076450"/>
            <a:ext cx="4856841" cy="43107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s-ES" sz="23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Un tipo de dato abstracto es un tipo cuya representación como tipo concreto  ha sido abstraída, y se parte en tres conceptos:</a:t>
            </a:r>
          </a:p>
          <a:p>
            <a:pPr marL="342900" indent="-342900" algn="just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s-ES" sz="23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Tipo: Agrupación de elementos con características similares.</a:t>
            </a:r>
          </a:p>
          <a:p>
            <a:pPr marL="342900" indent="-342900" algn="just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s-ES" sz="23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Abstracto: No es algo concreto, es conceptual.</a:t>
            </a:r>
          </a:p>
          <a:p>
            <a:pPr marL="342900" indent="-342900" algn="just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s-ES" sz="23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Datos: Información con la que la computadora entiende las operaciones.</a:t>
            </a:r>
          </a:p>
          <a:p>
            <a:pPr marL="342900" indent="-342900" algn="just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endParaRPr lang="es-ES" sz="2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2986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645" y="572447"/>
            <a:ext cx="4116322" cy="1082722"/>
          </a:xfrm>
        </p:spPr>
        <p:txBody>
          <a:bodyPr rtlCol="0" anchor="b">
            <a:normAutofit fontScale="90000"/>
          </a:bodyPr>
          <a:lstStyle/>
          <a:p>
            <a:r>
              <a:rPr lang="es-ES" sz="4800" b="1" dirty="0"/>
              <a:t>Introducción a listas Enlazadas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B7F7717-A71F-6FBE-F279-D5482290A84C}"/>
              </a:ext>
            </a:extLst>
          </p:cNvPr>
          <p:cNvSpPr txBox="1"/>
          <p:nvPr/>
        </p:nvSpPr>
        <p:spPr>
          <a:xfrm>
            <a:off x="504361" y="2006221"/>
            <a:ext cx="3706889" cy="36833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rtlCol="0" anchor="t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GT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</a:rPr>
              <a:t>Son un conjunto de nodos ordenados que contienen valores que necesitemos (int, String, boolean, TDA, etc.), </a:t>
            </a:r>
            <a:r>
              <a:rPr lang="es-GT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00"/>
                </a:solidFill>
              </a:rPr>
              <a:t>cada uno tiene un valor y una referencia a un siguiente nodo.</a:t>
            </a:r>
            <a:endParaRPr lang="en-US" sz="28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7571300-DC07-8641-7AD4-0457C11F2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" t="25927" r="4446" b="26089"/>
          <a:stretch/>
        </p:blipFill>
        <p:spPr bwMode="auto">
          <a:xfrm>
            <a:off x="4415967" y="2316707"/>
            <a:ext cx="7590649" cy="222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860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645" y="572447"/>
            <a:ext cx="4116322" cy="1082722"/>
          </a:xfrm>
        </p:spPr>
        <p:txBody>
          <a:bodyPr rtlCol="0" anchor="b">
            <a:normAutofit fontScale="90000"/>
          </a:bodyPr>
          <a:lstStyle/>
          <a:p>
            <a:r>
              <a:rPr lang="es-ES" sz="4800" b="1" dirty="0"/>
              <a:t>Tipos de listas Enlazadas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B7F7717-A71F-6FBE-F279-D5482290A84C}"/>
              </a:ext>
            </a:extLst>
          </p:cNvPr>
          <p:cNvSpPr txBox="1"/>
          <p:nvPr/>
        </p:nvSpPr>
        <p:spPr>
          <a:xfrm>
            <a:off x="504361" y="2006221"/>
            <a:ext cx="3706889" cy="36833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rtlCol="0" anchor="t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GT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</a:rPr>
              <a:t>Aunque las partes de una lista enlazada no cambian, la forma en que se estructuran las lista enlazadas puede ser bastante diferente, existen diferentes tipos como:</a:t>
            </a:r>
            <a:endParaRPr lang="en-US" sz="28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988B63-2DB9-3E83-CDFC-8FFA831BF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4" t="17037" r="8844"/>
          <a:stretch/>
        </p:blipFill>
        <p:spPr bwMode="auto">
          <a:xfrm>
            <a:off x="5090614" y="572447"/>
            <a:ext cx="6324069" cy="559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99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568" y="287600"/>
            <a:ext cx="6628005" cy="781712"/>
          </a:xfrm>
        </p:spPr>
        <p:txBody>
          <a:bodyPr rtlCol="0" anchor="b">
            <a:normAutofit fontScale="90000"/>
          </a:bodyPr>
          <a:lstStyle/>
          <a:p>
            <a:r>
              <a:rPr lang="es-ES" sz="4800" b="1" dirty="0"/>
              <a:t>Partes de una lista Enlazada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B7F7717-A71F-6FBE-F279-D5482290A84C}"/>
              </a:ext>
            </a:extLst>
          </p:cNvPr>
          <p:cNvSpPr txBox="1"/>
          <p:nvPr/>
        </p:nvSpPr>
        <p:spPr>
          <a:xfrm>
            <a:off x="504361" y="1259858"/>
            <a:ext cx="11123532" cy="78171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rtlCol="0" anchor="t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GT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</a:rPr>
              <a:t>Una lista enlazada en general siempre se encuentra dada por dos partes: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BCB50B-5E8F-65EC-59BE-D44F37551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63" y="2500027"/>
            <a:ext cx="5206903" cy="339580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3FAEEDD-FB00-6071-8007-25E5D635EEA7}"/>
              </a:ext>
            </a:extLst>
          </p:cNvPr>
          <p:cNvSpPr txBox="1"/>
          <p:nvPr/>
        </p:nvSpPr>
        <p:spPr>
          <a:xfrm>
            <a:off x="2198366" y="1829436"/>
            <a:ext cx="3189027" cy="78171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rtlCol="0" anchor="t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GT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</a:rPr>
              <a:t>Nodo: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C455251-732A-79FB-243C-874D155BC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586" y="2500027"/>
            <a:ext cx="5045880" cy="349495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1136810-E33B-EDD7-843C-8D6AF3E43F21}"/>
              </a:ext>
            </a:extLst>
          </p:cNvPr>
          <p:cNvSpPr txBox="1"/>
          <p:nvPr/>
        </p:nvSpPr>
        <p:spPr>
          <a:xfrm>
            <a:off x="7472449" y="1825988"/>
            <a:ext cx="3189027" cy="78171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rtlCol="0" anchor="t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GT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</a:rPr>
              <a:t>Lista:</a:t>
            </a:r>
          </a:p>
        </p:txBody>
      </p:sp>
    </p:spTree>
    <p:extLst>
      <p:ext uri="{BB962C8B-B14F-4D97-AF65-F5344CB8AC3E}">
        <p14:creationId xmlns:p14="http://schemas.microsoft.com/office/powerpoint/2010/main" val="3689147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568" y="287600"/>
            <a:ext cx="6628005" cy="781712"/>
          </a:xfrm>
        </p:spPr>
        <p:txBody>
          <a:bodyPr rtlCol="0" anchor="b">
            <a:normAutofit fontScale="90000"/>
          </a:bodyPr>
          <a:lstStyle/>
          <a:p>
            <a:r>
              <a:rPr lang="es-ES" sz="4800" b="1" dirty="0"/>
              <a:t>Apuntadores o referencias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B7F7717-A71F-6FBE-F279-D5482290A84C}"/>
              </a:ext>
            </a:extLst>
          </p:cNvPr>
          <p:cNvSpPr txBox="1"/>
          <p:nvPr/>
        </p:nvSpPr>
        <p:spPr>
          <a:xfrm>
            <a:off x="504361" y="1259858"/>
            <a:ext cx="11123532" cy="16061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rtlCol="0" anchor="t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GT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</a:rPr>
              <a:t>Son variables que ayudan a llevar el control de una estructura. De manera básica se pueden describir como una dirección de memoria física en donde se almacena un dato.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4ECBAFE-2F8A-40A5-02F3-693668A00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044" y="3147132"/>
            <a:ext cx="4782217" cy="20767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A55E0D17-BECD-7595-273B-B83888762C9B}"/>
                  </a:ext>
                </a:extLst>
              </p14:cNvPr>
              <p14:cNvContentPartPr/>
              <p14:nvPr/>
            </p14:nvContentPartPr>
            <p14:xfrm>
              <a:off x="8556845" y="4907482"/>
              <a:ext cx="1568160" cy="3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A55E0D17-BECD-7595-273B-B83888762C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48205" y="4898842"/>
                <a:ext cx="1585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A77748EA-7E13-EC28-16DB-E307E9DAFD5E}"/>
                  </a:ext>
                </a:extLst>
              </p14:cNvPr>
              <p14:cNvContentPartPr/>
              <p14:nvPr/>
            </p14:nvContentPartPr>
            <p14:xfrm>
              <a:off x="8488445" y="3474682"/>
              <a:ext cx="14997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A77748EA-7E13-EC28-16DB-E307E9DAFD5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79445" y="3465682"/>
                <a:ext cx="1517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EA634656-D35D-61EA-AB69-D56D4C3F5FB1}"/>
                  </a:ext>
                </a:extLst>
              </p14:cNvPr>
              <p14:cNvContentPartPr/>
              <p14:nvPr/>
            </p14:nvContentPartPr>
            <p14:xfrm>
              <a:off x="8495285" y="3466402"/>
              <a:ext cx="25200" cy="141552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EA634656-D35D-61EA-AB69-D56D4C3F5FB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86285" y="3457762"/>
                <a:ext cx="42840" cy="14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850F245E-628A-B4CD-2B6E-940223EC1227}"/>
                  </a:ext>
                </a:extLst>
              </p14:cNvPr>
              <p14:cNvContentPartPr/>
              <p14:nvPr/>
            </p14:nvContentPartPr>
            <p14:xfrm>
              <a:off x="10036805" y="3452362"/>
              <a:ext cx="25920" cy="146628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850F245E-628A-B4CD-2B6E-940223EC122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28165" y="3443722"/>
                <a:ext cx="43560" cy="148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o 17">
            <a:extLst>
              <a:ext uri="{FF2B5EF4-FFF2-40B4-BE49-F238E27FC236}">
                <a16:creationId xmlns:a16="http://schemas.microsoft.com/office/drawing/2014/main" id="{CF0A03E5-DDD0-67D6-DFCF-5ED12ADC0045}"/>
              </a:ext>
            </a:extLst>
          </p:cNvPr>
          <p:cNvGrpSpPr/>
          <p:nvPr/>
        </p:nvGrpSpPr>
        <p:grpSpPr>
          <a:xfrm>
            <a:off x="7300805" y="2347162"/>
            <a:ext cx="224640" cy="73800"/>
            <a:chOff x="7300805" y="2347162"/>
            <a:chExt cx="224640" cy="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32E70071-6875-5F83-31C7-51A32F6C8BC5}"/>
                    </a:ext>
                  </a:extLst>
                </p14:cNvPr>
                <p14:cNvContentPartPr/>
                <p14:nvPr/>
              </p14:nvContentPartPr>
              <p14:xfrm>
                <a:off x="7300805" y="2347162"/>
                <a:ext cx="360" cy="36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32E70071-6875-5F83-31C7-51A32F6C8BC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92165" y="233852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0AABEA29-7BED-5E84-FE12-EDD1DB447E98}"/>
                    </a:ext>
                  </a:extLst>
                </p14:cNvPr>
                <p14:cNvContentPartPr/>
                <p14:nvPr/>
              </p14:nvContentPartPr>
              <p14:xfrm>
                <a:off x="7505645" y="2415202"/>
                <a:ext cx="19800" cy="57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0AABEA29-7BED-5E84-FE12-EDD1DB447E9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97005" y="2406562"/>
                  <a:ext cx="37440" cy="2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5EA785A9-B611-B6F3-4B5E-BF4A26DBA7BB}"/>
                  </a:ext>
                </a:extLst>
              </p14:cNvPr>
              <p14:cNvContentPartPr/>
              <p14:nvPr/>
            </p14:nvContentPartPr>
            <p14:xfrm>
              <a:off x="7041965" y="2101282"/>
              <a:ext cx="360" cy="36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5EA785A9-B611-B6F3-4B5E-BF4A26DBA7B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33325" y="20922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89905903-899D-1702-80D1-3A908423B368}"/>
                  </a:ext>
                </a:extLst>
              </p14:cNvPr>
              <p14:cNvContentPartPr/>
              <p14:nvPr/>
            </p14:nvContentPartPr>
            <p14:xfrm>
              <a:off x="7382885" y="3411322"/>
              <a:ext cx="2880" cy="36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89905903-899D-1702-80D1-3A908423B36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74245" y="3402682"/>
                <a:ext cx="20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2AA62539-5749-DA17-B6AD-10DC6D9E86F7}"/>
                  </a:ext>
                </a:extLst>
              </p14:cNvPr>
              <p14:cNvContentPartPr/>
              <p14:nvPr/>
            </p14:nvContentPartPr>
            <p14:xfrm>
              <a:off x="6195605" y="3233842"/>
              <a:ext cx="360" cy="36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2AA62539-5749-DA17-B6AD-10DC6D9E86F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86605" y="32252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A6D64DA2-7803-2FAE-94BB-59348CC9C9C0}"/>
                  </a:ext>
                </a:extLst>
              </p14:cNvPr>
              <p14:cNvContentPartPr/>
              <p14:nvPr/>
            </p14:nvContentPartPr>
            <p14:xfrm>
              <a:off x="5376965" y="2046562"/>
              <a:ext cx="360" cy="36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A6D64DA2-7803-2FAE-94BB-59348CC9C9C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67965" y="20375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7703E521-839D-1663-6A3E-52146B6169BB}"/>
                  </a:ext>
                </a:extLst>
              </p14:cNvPr>
              <p14:cNvContentPartPr/>
              <p14:nvPr/>
            </p14:nvContentPartPr>
            <p14:xfrm>
              <a:off x="8583845" y="3548122"/>
              <a:ext cx="2880" cy="36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7703E521-839D-1663-6A3E-52146B6169B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574845" y="3539122"/>
                <a:ext cx="2052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CuadroTexto 24">
            <a:extLst>
              <a:ext uri="{FF2B5EF4-FFF2-40B4-BE49-F238E27FC236}">
                <a16:creationId xmlns:a16="http://schemas.microsoft.com/office/drawing/2014/main" id="{FB9F7D76-37C2-3EC1-BEA8-BEB7ACBDC0FF}"/>
              </a:ext>
            </a:extLst>
          </p:cNvPr>
          <p:cNvSpPr txBox="1"/>
          <p:nvPr/>
        </p:nvSpPr>
        <p:spPr>
          <a:xfrm>
            <a:off x="504361" y="3147132"/>
            <a:ext cx="5309189" cy="24502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rtlCol="0" anchor="t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GT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</a:rPr>
              <a:t>En una estructura de datos, el apuntador almacena una dirección de memoria de cierta posición importante de la estructura.</a:t>
            </a:r>
          </a:p>
        </p:txBody>
      </p:sp>
    </p:spTree>
    <p:extLst>
      <p:ext uri="{BB962C8B-B14F-4D97-AF65-F5344CB8AC3E}">
        <p14:creationId xmlns:p14="http://schemas.microsoft.com/office/powerpoint/2010/main" val="474782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61" y="287600"/>
            <a:ext cx="11300951" cy="3642955"/>
          </a:xfrm>
        </p:spPr>
        <p:txBody>
          <a:bodyPr rtlCol="0" anchor="b">
            <a:normAutofit/>
          </a:bodyPr>
          <a:lstStyle/>
          <a:p>
            <a:r>
              <a:rPr lang="es-ES" sz="11500" b="1" dirty="0"/>
              <a:t>Ejemplo lista enlazada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01E5316-6CB6-50B8-025C-9E2000B38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712" y="4217158"/>
            <a:ext cx="9956247" cy="211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21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61" y="287600"/>
            <a:ext cx="11300951" cy="781712"/>
          </a:xfrm>
        </p:spPr>
        <p:txBody>
          <a:bodyPr rtlCol="0" anchor="b">
            <a:normAutofit/>
          </a:bodyPr>
          <a:lstStyle/>
          <a:p>
            <a:r>
              <a:rPr lang="es-ES" sz="4800" b="1" dirty="0"/>
              <a:t>Comparación de alojamiento de memoria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A73DA8A-7F30-4247-533C-D6D01AE84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8"/>
          <a:stretch/>
        </p:blipFill>
        <p:spPr bwMode="auto">
          <a:xfrm>
            <a:off x="2666660" y="1241946"/>
            <a:ext cx="6976352" cy="519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912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r>
              <a:rPr lang="es-ES" sz="4800" b="1" dirty="0"/>
              <a:t>Memoria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C832CD8-1AAE-4349-8464-DB17771AC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 lnSpcReduction="10000"/>
          </a:bodyPr>
          <a:lstStyle/>
          <a:p>
            <a:r>
              <a:rPr lang="es-GT" sz="2600" dirty="0"/>
              <a:t>Seguramente tu ordenador usa ambas memorias al mismo tiempo, pero las usa por diferentes razones debido al coste entre los dos tipos de memoria RAM.</a:t>
            </a:r>
          </a:p>
          <a:p>
            <a:pPr marL="36900" indent="0">
              <a:buNone/>
            </a:pPr>
            <a:r>
              <a:rPr lang="es-GT" sz="2800" dirty="0"/>
              <a:t>¿Qué es la memoria?</a:t>
            </a:r>
          </a:p>
          <a:p>
            <a:r>
              <a:rPr lang="es-GT" sz="2800" dirty="0"/>
              <a:t>Es un espacio lógico para GUARDAR información. También llamada almacenamiento que forman parte de una computadora. </a:t>
            </a:r>
          </a:p>
          <a:p>
            <a:r>
              <a:rPr lang="es-GT" sz="2800" dirty="0"/>
              <a:t>Son dispositivos que retienen Datos durante algún intervalo de tiempo.</a:t>
            </a:r>
            <a:endParaRPr lang="en-US" sz="2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71FC367-1EE1-86ED-2880-7E69B0C8E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85746">
            <a:off x="629538" y="457392"/>
            <a:ext cx="1220301" cy="11528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B6E224F-491F-7ECA-11E7-46EE79AF5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5098" y="5603858"/>
            <a:ext cx="2981741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r>
              <a:rPr lang="es-ES" dirty="0"/>
              <a:t>Gracias!!!!</a:t>
            </a:r>
          </a:p>
        </p:txBody>
      </p:sp>
      <p:pic>
        <p:nvPicPr>
          <p:cNvPr id="5122" name="Picture 2" descr="Sin profesores y gratis, así es la innovadora escuela de programación &quot;42&quot;">
            <a:extLst>
              <a:ext uri="{FF2B5EF4-FFF2-40B4-BE49-F238E27FC236}">
                <a16:creationId xmlns:a16="http://schemas.microsoft.com/office/drawing/2014/main" id="{409FF819-3522-FF40-6893-217149698A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23" b="17390"/>
          <a:stretch/>
        </p:blipFill>
        <p:spPr bwMode="auto">
          <a:xfrm>
            <a:off x="494375" y="1433016"/>
            <a:ext cx="3714750" cy="226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LECHAS 3 ˇ DIBUJOS ANIMACIONES IMAGENES FOTOS PREVENCION">
            <a:extLst>
              <a:ext uri="{FF2B5EF4-FFF2-40B4-BE49-F238E27FC236}">
                <a16:creationId xmlns:a16="http://schemas.microsoft.com/office/drawing/2014/main" id="{BC7B5C9C-A6BE-B665-AB8E-50214F708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09343">
            <a:off x="3930150" y="3221884"/>
            <a:ext cx="3495944" cy="186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A0D71B5-276A-9BA5-3650-04BDB24B9124}"/>
              </a:ext>
            </a:extLst>
          </p:cNvPr>
          <p:cNvSpPr txBox="1"/>
          <p:nvPr/>
        </p:nvSpPr>
        <p:spPr>
          <a:xfrm>
            <a:off x="7231376" y="3548418"/>
            <a:ext cx="46558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b="0" i="0" dirty="0">
                <a:solidFill>
                  <a:srgbClr val="FFFF00"/>
                </a:solidFill>
                <a:effectLst/>
                <a:latin typeface="Trebuchet MS" panose="020B0603020202020204" pitchFamily="34" charset="0"/>
              </a:rPr>
              <a:t>"Todo lo que puede ser inventado ha sido ya inventado"</a:t>
            </a:r>
            <a:br>
              <a:rPr lang="es-ES" sz="2800" b="0" i="0" dirty="0">
                <a:effectLst/>
                <a:latin typeface="Trebuchet MS" panose="020B0603020202020204" pitchFamily="34" charset="0"/>
              </a:rPr>
            </a:br>
            <a:r>
              <a:rPr lang="es-ES" sz="2800" b="0" i="1" dirty="0">
                <a:effectLst/>
                <a:latin typeface="Trebuchet MS" panose="020B0603020202020204" pitchFamily="34" charset="0"/>
              </a:rPr>
              <a:t>-- Charles H. </a:t>
            </a:r>
            <a:r>
              <a:rPr lang="es-ES" sz="2800" b="0" i="1" dirty="0" err="1">
                <a:effectLst/>
                <a:latin typeface="Trebuchet MS" panose="020B0603020202020204" pitchFamily="34" charset="0"/>
              </a:rPr>
              <a:t>Duell</a:t>
            </a:r>
            <a:r>
              <a:rPr lang="es-ES" sz="2800" b="0" i="1" dirty="0">
                <a:effectLst/>
                <a:latin typeface="Trebuchet MS" panose="020B0603020202020204" pitchFamily="34" charset="0"/>
              </a:rPr>
              <a:t>, Comisario de oficina de Patentes en EEUU, en 1899</a:t>
            </a:r>
            <a:endParaRPr lang="es-ES" sz="2800" b="0" i="0" dirty="0">
              <a:effectLst/>
              <a:latin typeface="Trebuchet MS" panose="020B0603020202020204" pitchFamily="34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8033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 anchor="ctr">
            <a:normAutofit/>
          </a:bodyPr>
          <a:lstStyle/>
          <a:p>
            <a:r>
              <a:rPr lang="es-ES" dirty="0"/>
              <a:t>Memoria Estática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B58F70-E838-8FE9-239D-AD5E77463D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 fontScale="92500" lnSpcReduction="10000"/>
          </a:bodyPr>
          <a:lstStyle/>
          <a:p>
            <a:pPr marL="36900" indent="0">
              <a:buNone/>
            </a:pPr>
            <a:r>
              <a:rPr lang="es-GT" sz="2800" dirty="0"/>
              <a:t>¿Qué es?</a:t>
            </a:r>
          </a:p>
          <a:p>
            <a:r>
              <a:rPr lang="es-GT" sz="2800" dirty="0"/>
              <a:t>Es la memoria que se reserva en el momento de compilación antes de comenzar a ejecutar el programa.</a:t>
            </a:r>
          </a:p>
          <a:p>
            <a:r>
              <a:rPr lang="es-GT" sz="2800" dirty="0"/>
              <a:t>Son los objetos creado al iniciar el programa y destruidos al finalizar el mismo.</a:t>
            </a:r>
            <a:endParaRPr lang="en-US" sz="2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FBE5F60-4030-6B9C-D1F6-2813A4F61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0" t="33985"/>
          <a:stretch/>
        </p:blipFill>
        <p:spPr>
          <a:xfrm>
            <a:off x="5770636" y="2232079"/>
            <a:ext cx="6004569" cy="3037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58906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 anchor="ctr">
            <a:normAutofit/>
          </a:bodyPr>
          <a:lstStyle/>
          <a:p>
            <a:r>
              <a:rPr lang="es-ES" dirty="0"/>
              <a:t>Ventajas y Desventajas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34D423B-F976-0A17-57AD-368A254B1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/>
          <a:lstStyle/>
          <a:p>
            <a:r>
              <a:rPr lang="es-GT" dirty="0"/>
              <a:t>Ventajas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ED09A6B-873F-4631-D933-237624696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>
            <a:normAutofit fontScale="92500" lnSpcReduction="10000"/>
          </a:bodyPr>
          <a:lstStyle/>
          <a:p>
            <a:r>
              <a:rPr lang="es-GT" sz="2400" dirty="0"/>
              <a:t>La velocidad de acceso es alta.</a:t>
            </a:r>
          </a:p>
          <a:p>
            <a:r>
              <a:rPr lang="es-GT" sz="2400" dirty="0"/>
              <a:t>Para retener los datos solo necesita estar energizada.</a:t>
            </a:r>
          </a:p>
          <a:p>
            <a:r>
              <a:rPr lang="es-GT" sz="2400" dirty="0"/>
              <a:t>Lógica simple</a:t>
            </a:r>
          </a:p>
          <a:p>
            <a:r>
              <a:rPr lang="es-GT" sz="2400" dirty="0"/>
              <a:t>Ocupan una sola casilla de memoria.</a:t>
            </a:r>
          </a:p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90A99C4-65F5-1ED9-4643-8A068B1D4D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/>
          <a:lstStyle/>
          <a:p>
            <a:r>
              <a:rPr lang="es-ES" dirty="0"/>
              <a:t>Desventajas</a:t>
            </a:r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B9F74203-3EE7-143D-C55F-78C2169CD0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>
            <a:normAutofit fontScale="92500" lnSpcReduction="10000"/>
          </a:bodyPr>
          <a:lstStyle/>
          <a:p>
            <a:r>
              <a:rPr lang="es-GT" sz="2400" dirty="0"/>
              <a:t>No se puede modificar el tamaño de la estructura en tiempo de ejecución.</a:t>
            </a:r>
          </a:p>
          <a:p>
            <a:r>
              <a:rPr lang="es-GT" sz="2400" dirty="0"/>
              <a:t>No es óptimo con grandes cantidades de datos.</a:t>
            </a:r>
          </a:p>
          <a:p>
            <a:r>
              <a:rPr lang="es-GT" sz="2400" dirty="0"/>
              <a:t>Mayor costo de bit.</a:t>
            </a:r>
          </a:p>
          <a:p>
            <a:r>
              <a:rPr lang="es-GT" sz="2400" dirty="0"/>
              <a:t>Desperdicio de memoria cuando no se utiliza en su totalidad de tamaño.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2867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 anchor="ctr">
            <a:normAutofit/>
          </a:bodyPr>
          <a:lstStyle/>
          <a:p>
            <a:r>
              <a:rPr lang="es-ES" dirty="0"/>
              <a:t>Memoria Dinámica</a:t>
            </a:r>
          </a:p>
        </p:txBody>
      </p:sp>
      <p:pic>
        <p:nvPicPr>
          <p:cNvPr id="1026" name="Picture 2" descr="🖥️ Descubre de qué trata la estructura de datos 📋">
            <a:extLst>
              <a:ext uri="{FF2B5EF4-FFF2-40B4-BE49-F238E27FC236}">
                <a16:creationId xmlns:a16="http://schemas.microsoft.com/office/drawing/2014/main" id="{2A494448-9F25-2A2E-86D5-8CD6F8C8B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3795" y="2370023"/>
            <a:ext cx="4856841" cy="303552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B58F70-E838-8FE9-239D-AD5E77463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 lnSpcReduction="10000"/>
          </a:bodyPr>
          <a:lstStyle/>
          <a:p>
            <a:pPr marL="36900" indent="0">
              <a:buNone/>
            </a:pPr>
            <a:r>
              <a:rPr lang="es-GT" sz="2800" dirty="0"/>
              <a:t>¿Qué es?</a:t>
            </a:r>
          </a:p>
          <a:p>
            <a:r>
              <a:rPr lang="es-GT" sz="2800" dirty="0"/>
              <a:t>Es un espacio de almacenamiento que se solicita en tiempo de ejecución.</a:t>
            </a:r>
          </a:p>
          <a:p>
            <a:r>
              <a:rPr lang="es-GT" sz="2800" dirty="0"/>
              <a:t>Se adapta mucho mejor a las necesidades en cada caso.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12482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 anchor="ctr">
            <a:normAutofit/>
          </a:bodyPr>
          <a:lstStyle/>
          <a:p>
            <a:r>
              <a:rPr lang="es-ES" dirty="0"/>
              <a:t>Ventajas y Desventajas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34D423B-F976-0A17-57AD-368A254B1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/>
          <a:lstStyle/>
          <a:p>
            <a:r>
              <a:rPr lang="es-GT" dirty="0"/>
              <a:t>Ventajas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ED09A6B-873F-4631-D933-237624696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>
            <a:normAutofit fontScale="92500" lnSpcReduction="20000"/>
          </a:bodyPr>
          <a:lstStyle/>
          <a:p>
            <a:r>
              <a:rPr lang="es-GT" sz="2400" dirty="0"/>
              <a:t>Es posible disponer de un espacio de memoria arbitrario.</a:t>
            </a:r>
          </a:p>
          <a:p>
            <a:r>
              <a:rPr lang="es-GT" sz="2400" dirty="0"/>
              <a:t>Puede ir incrementando durante la ejecución del programa.</a:t>
            </a:r>
          </a:p>
          <a:p>
            <a:r>
              <a:rPr lang="es-GT" sz="2400" dirty="0"/>
              <a:t>Memoria reservada en tiempo de ejecución.</a:t>
            </a:r>
          </a:p>
          <a:p>
            <a:r>
              <a:rPr lang="es-GT" sz="2400" dirty="0"/>
              <a:t>Su tamaño varía durante la ejecución del programa y puede ser liberada.</a:t>
            </a:r>
          </a:p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90A99C4-65F5-1ED9-4643-8A068B1D4D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/>
          <a:lstStyle/>
          <a:p>
            <a:r>
              <a:rPr lang="es-ES" dirty="0"/>
              <a:t>Desventajas</a:t>
            </a:r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B9F74203-3EE7-143D-C55F-78C2169CD0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>
            <a:normAutofit fontScale="92500" lnSpcReduction="20000"/>
          </a:bodyPr>
          <a:lstStyle/>
          <a:p>
            <a:r>
              <a:rPr lang="es-GT" sz="2400" dirty="0"/>
              <a:t>Es difícil de implementar en el desarrollo de un programa o aplicación.</a:t>
            </a:r>
          </a:p>
          <a:p>
            <a:r>
              <a:rPr lang="es-GT" sz="2400" dirty="0"/>
              <a:t>Difícil de manejar.</a:t>
            </a:r>
          </a:p>
          <a:p>
            <a:r>
              <a:rPr lang="es-GT" sz="2400" dirty="0"/>
              <a:t>Afecta el rendimiento.</a:t>
            </a:r>
          </a:p>
          <a:p>
            <a:r>
              <a:rPr lang="es-GT" sz="2400" dirty="0"/>
              <a:t>Se tiene que llevar a cabo varias tareas.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2053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 anchor="ctr">
            <a:normAutofit/>
          </a:bodyPr>
          <a:lstStyle/>
          <a:p>
            <a:r>
              <a:rPr lang="es-ES" dirty="0"/>
              <a:t>Introducción a estructura de datos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8FC522E3-8ED5-6515-2858-AB8BF9DEB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2174" y="2117394"/>
            <a:ext cx="5496921" cy="3622671"/>
          </a:xfrm>
        </p:spPr>
        <p:txBody>
          <a:bodyPr>
            <a:normAutofit/>
          </a:bodyPr>
          <a:lstStyle/>
          <a:p>
            <a:pPr marL="36900" indent="0" algn="just">
              <a:buNone/>
            </a:pPr>
            <a:r>
              <a:rPr lang="es-ES" b="0" i="0" dirty="0">
                <a:solidFill>
                  <a:srgbClr val="FFFF66"/>
                </a:solidFill>
                <a:effectLst/>
                <a:latin typeface="-apple-system"/>
              </a:rPr>
              <a:t>La representación de la información es importante, de modo práctico, los requisitos de almacenamiento y tiempo de ejecución exigen que tales programas deban organizar su información de un modo que soporte procesamiento eficiente, </a:t>
            </a:r>
            <a:r>
              <a:rPr lang="es-ES" dirty="0">
                <a:solidFill>
                  <a:srgbClr val="FFFF66"/>
                </a:solidFill>
                <a:effectLst/>
                <a:latin typeface="-apple-system"/>
              </a:rPr>
              <a:t>aquí</a:t>
            </a:r>
            <a:r>
              <a:rPr lang="es-ES" b="0" i="0" dirty="0">
                <a:solidFill>
                  <a:srgbClr val="FFFF66"/>
                </a:solidFill>
                <a:effectLst/>
                <a:latin typeface="-apple-system"/>
              </a:rPr>
              <a:t> es donde entra el papel fundamental de las estructuras de datos.</a:t>
            </a:r>
            <a:endParaRPr lang="en-US" dirty="0">
              <a:solidFill>
                <a:srgbClr val="FFFF66"/>
              </a:solidFill>
            </a:endParaRPr>
          </a:p>
        </p:txBody>
      </p:sp>
      <p:pic>
        <p:nvPicPr>
          <p:cNvPr id="2050" name="Picture 2" descr="edd">
            <a:extLst>
              <a:ext uri="{FF2B5EF4-FFF2-40B4-BE49-F238E27FC236}">
                <a16:creationId xmlns:a16="http://schemas.microsoft.com/office/drawing/2014/main" id="{B7B10D78-6DBF-53DC-E515-0140097109E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2907" y="2427900"/>
            <a:ext cx="5336281" cy="3001657"/>
          </a:xfrm>
          <a:prstGeom prst="rect">
            <a:avLst/>
          </a:prstGeom>
          <a:solidFill>
            <a:srgbClr val="FFFFFF"/>
          </a:solidFill>
          <a:ln>
            <a:solidFill>
              <a:srgbClr val="FFFF0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0203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r>
              <a:rPr lang="es-ES" dirty="0"/>
              <a:t>¿Qué es una estructura de datos? 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4FF30B6-2A48-3561-AAD8-F0CD58439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/>
              <a:t>Es un tipo de dato compuesto que permite almacenar un conjunto de datos de diferente tipo.</a:t>
            </a:r>
          </a:p>
          <a:p>
            <a:r>
              <a:rPr lang="es-GT" dirty="0"/>
              <a:t>Los datos que contiene una estructura pueden ser primitivos (String, enteros, booleanos, etc.)</a:t>
            </a:r>
          </a:p>
          <a:p>
            <a:r>
              <a:rPr lang="es-GT" dirty="0"/>
              <a:t>Existen dos tipos:</a:t>
            </a:r>
          </a:p>
          <a:p>
            <a:pPr lvl="1"/>
            <a:r>
              <a:rPr lang="es-GT" dirty="0"/>
              <a:t>Estructuras estáticas</a:t>
            </a:r>
          </a:p>
          <a:p>
            <a:pPr lvl="1"/>
            <a:r>
              <a:rPr lang="es-GT" dirty="0"/>
              <a:t>Estructuras dinámicas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849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r>
              <a:rPr lang="es-ES" dirty="0"/>
              <a:t>Estructuras de datos dinámicas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214D014-A33B-4E90-4DB0-73271020B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23" y="1871661"/>
            <a:ext cx="11410134" cy="4583729"/>
          </a:xfrm>
        </p:spPr>
        <p:txBody>
          <a:bodyPr/>
          <a:lstStyle/>
          <a:p>
            <a:pPr marL="36900" indent="0" algn="just">
              <a:buNone/>
            </a:pPr>
            <a:r>
              <a:rPr lang="es-GT" sz="2800" dirty="0"/>
              <a:t>Son aquellas en las que su ocupación de memoria puede aumentar o disminuir durante el tiempo de ejecución de un programa, a su vez las estructuras dinámicas se clasifican en:</a:t>
            </a:r>
          </a:p>
          <a:p>
            <a:r>
              <a:rPr lang="es-GT" sz="2800" dirty="0"/>
              <a:t>Estructuras NO Lineales; arboles, tablas hash, grafos, etc.</a:t>
            </a:r>
          </a:p>
          <a:p>
            <a:r>
              <a:rPr lang="es-GT" sz="2800" dirty="0"/>
              <a:t>Estructuras Lineales: Listas, pilas, colas, matrices dispersas, ortogonales, etc.</a:t>
            </a:r>
          </a:p>
          <a:p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6900" indent="0" algn="ctr">
              <a:buNone/>
            </a:pPr>
            <a:r>
              <a:rPr lang="en-US" dirty="0" err="1"/>
              <a:t>Listas</a:t>
            </a:r>
            <a:r>
              <a:rPr lang="en-US" dirty="0"/>
              <a:t> </a:t>
            </a:r>
            <a:r>
              <a:rPr lang="en-US" dirty="0" err="1"/>
              <a:t>enlazada</a:t>
            </a:r>
            <a:r>
              <a:rPr lang="en-US" dirty="0"/>
              <a:t> simple</a:t>
            </a:r>
          </a:p>
        </p:txBody>
      </p:sp>
      <p:pic>
        <p:nvPicPr>
          <p:cNvPr id="3078" name="Picture 6" descr="edd lineales">
            <a:extLst>
              <a:ext uri="{FF2B5EF4-FFF2-40B4-BE49-F238E27FC236}">
                <a16:creationId xmlns:a16="http://schemas.microsoft.com/office/drawing/2014/main" id="{80F4A3C5-4448-AAB1-DF38-DBEB24AFC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26" y="4834505"/>
            <a:ext cx="64389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5862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093_TF00934815.potx" id="{A4F8E3F4-E486-4864-B69C-2E3224C94EAA}" vid="{0BA5DF26-D11C-431A-A493-FE081F5D36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{A8CC0EA1-78BF-4CE7-9C6F-F5E6CB205AEC}tf00934815_win32</Template>
  <TotalTime>755</TotalTime>
  <Words>811</Words>
  <Application>Microsoft Office PowerPoint</Application>
  <PresentationFormat>Panorámica</PresentationFormat>
  <Paragraphs>101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-apple-system</vt:lpstr>
      <vt:lpstr>Arial</vt:lpstr>
      <vt:lpstr>Calibri</vt:lpstr>
      <vt:lpstr>Goudy Old Style</vt:lpstr>
      <vt:lpstr>Trebuchet MS</vt:lpstr>
      <vt:lpstr>Wingdings 2</vt:lpstr>
      <vt:lpstr>SlateVTI</vt:lpstr>
      <vt:lpstr>Introducción a la Memoria dinámica</vt:lpstr>
      <vt:lpstr>Memoria</vt:lpstr>
      <vt:lpstr>Memoria Estática</vt:lpstr>
      <vt:lpstr>Ventajas y Desventajas</vt:lpstr>
      <vt:lpstr>Memoria Dinámica</vt:lpstr>
      <vt:lpstr>Ventajas y Desventajas</vt:lpstr>
      <vt:lpstr>Introducción a estructura de datos</vt:lpstr>
      <vt:lpstr>¿Qué es una estructura de datos? </vt:lpstr>
      <vt:lpstr>Estructuras de datos dinámicas</vt:lpstr>
      <vt:lpstr>Ejemplos de memoria Dinámica</vt:lpstr>
      <vt:lpstr>Programación orientada a objetos (POO)</vt:lpstr>
      <vt:lpstr>Tipos de Datos</vt:lpstr>
      <vt:lpstr>TDA</vt:lpstr>
      <vt:lpstr>Introducción a listas Enlazadas</vt:lpstr>
      <vt:lpstr>Tipos de listas Enlazadas</vt:lpstr>
      <vt:lpstr>Partes de una lista Enlazada</vt:lpstr>
      <vt:lpstr>Apuntadores o referencias</vt:lpstr>
      <vt:lpstr>Ejemplo lista enlazada</vt:lpstr>
      <vt:lpstr>Comparación de alojamiento de memoria</vt:lpstr>
      <vt:lpstr>Gracias!!!!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 Memoria dinámica</dc:title>
  <dc:creator>Carlos Eduardo Soto Marroquin</dc:creator>
  <cp:lastModifiedBy>Carlos Eduardo Soto Marroquin</cp:lastModifiedBy>
  <cp:revision>11</cp:revision>
  <dcterms:created xsi:type="dcterms:W3CDTF">2022-05-20T05:12:07Z</dcterms:created>
  <dcterms:modified xsi:type="dcterms:W3CDTF">2022-05-23T04:28:24Z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